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64" r:id="rId9"/>
    <p:sldId id="265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FCC66"/>
    <a:srgbClr val="990099"/>
    <a:srgbClr val="CC0099"/>
    <a:srgbClr val="FE9202"/>
    <a:srgbClr val="6C1A00"/>
    <a:srgbClr val="00AACC"/>
    <a:srgbClr val="5EEC3C"/>
    <a:srgbClr val="1D3A00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8" autoAdjust="0"/>
  </p:normalViewPr>
  <p:slideViewPr>
    <p:cSldViewPr>
      <p:cViewPr>
        <p:scale>
          <a:sx n="90" d="100"/>
          <a:sy n="90" d="100"/>
        </p:scale>
        <p:origin x="-2232" y="-10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46C0A-67A1-4868-9611-C896C0FBF076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3749C-6C38-4B39-B2B8-DCC516B3A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7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6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4" y="586587"/>
            <a:ext cx="7177135" cy="106893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4" y="1808226"/>
            <a:ext cx="7177135" cy="122164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E589FD56-FABD-42C5-A8FC-49749E9145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5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91623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1"/>
            <a:ext cx="8246070" cy="3054101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351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351" y="1197407"/>
            <a:ext cx="626090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7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3922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419046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4" y="193922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4" y="2419046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88BB6F-E994-4ED7-AB26-1DDF7923311E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eagrants.bg/programi/kultur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adb.org/blog/how-nighttime-lights-help-us-study-development-indicator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7665" y="1808225"/>
            <a:ext cx="6566316" cy="1374345"/>
          </a:xfrm>
        </p:spPr>
        <p:txBody>
          <a:bodyPr>
            <a:normAutofit/>
          </a:bodyPr>
          <a:lstStyle/>
          <a:p>
            <a:r>
              <a:rPr lang="bg-BG" sz="3000" dirty="0" smtClean="0"/>
              <a:t>  	Резултат 2 „Подобрен достъп до култура и изкуства“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5770" y="3182572"/>
            <a:ext cx="5462798" cy="763525"/>
          </a:xfrm>
        </p:spPr>
        <p:txBody>
          <a:bodyPr>
            <a:normAutofit lnSpcReduction="10000"/>
          </a:bodyPr>
          <a:lstStyle/>
          <a:p>
            <a:r>
              <a:rPr lang="bg-BG" sz="2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</a:t>
            </a:r>
            <a:r>
              <a:rPr lang="bg-BG" sz="20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Програма „Културно предприемачество, наследство и сътрудничество“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" y="0"/>
            <a:ext cx="1940738" cy="1655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90" y="-1"/>
            <a:ext cx="1766700" cy="1655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-1"/>
            <a:ext cx="2362200" cy="1655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2850" y="4485862"/>
            <a:ext cx="458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>
              <a:solidFill>
                <a:schemeClr val="bg1"/>
              </a:solidFill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128472"/>
            <a:ext cx="7940660" cy="763525"/>
          </a:xfrm>
        </p:spPr>
        <p:txBody>
          <a:bodyPr>
            <a:normAutofit/>
          </a:bodyPr>
          <a:lstStyle/>
          <a:p>
            <a:pPr algn="ctr"/>
            <a:r>
              <a:rPr lang="bg-BG" dirty="0" smtClean="0"/>
              <a:t>Допустими партньори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1670" y="1808224"/>
            <a:ext cx="4040188" cy="479822"/>
          </a:xfrm>
        </p:spPr>
        <p:txBody>
          <a:bodyPr/>
          <a:lstStyle/>
          <a:p>
            <a:r>
              <a:rPr lang="bg-BG" dirty="0" smtClean="0"/>
              <a:t>От страните донори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0648" y="2419046"/>
            <a:ext cx="4040188" cy="1970883"/>
          </a:xfrm>
        </p:spPr>
        <p:txBody>
          <a:bodyPr/>
          <a:lstStyle/>
          <a:p>
            <a:pPr algn="l"/>
            <a:r>
              <a:rPr lang="bg-BG" dirty="0" smtClean="0"/>
              <a:t>Публични организации;</a:t>
            </a:r>
          </a:p>
          <a:p>
            <a:pPr algn="l"/>
            <a:r>
              <a:rPr lang="bg-BG" dirty="0" smtClean="0"/>
              <a:t>НПО (</a:t>
            </a:r>
            <a:r>
              <a:rPr lang="bg-BG" dirty="0" smtClean="0"/>
              <a:t>ЮЛНЦ и търговци);</a:t>
            </a:r>
            <a:endParaRPr lang="bg-BG" dirty="0" smtClean="0"/>
          </a:p>
          <a:p>
            <a:pPr algn="l"/>
            <a:r>
              <a:rPr lang="bg-BG" dirty="0" smtClean="0"/>
              <a:t>Музеи, галерии и библиотеки;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4" y="1808224"/>
            <a:ext cx="4041775" cy="479822"/>
          </a:xfrm>
        </p:spPr>
        <p:txBody>
          <a:bodyPr/>
          <a:lstStyle/>
          <a:p>
            <a:r>
              <a:rPr lang="bg-BG" dirty="0" smtClean="0"/>
              <a:t>От Р. България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4" y="2419047"/>
            <a:ext cx="4041775" cy="1360063"/>
          </a:xfrm>
        </p:spPr>
        <p:txBody>
          <a:bodyPr>
            <a:noAutofit/>
          </a:bodyPr>
          <a:lstStyle/>
          <a:p>
            <a:pPr algn="l"/>
            <a:r>
              <a:rPr lang="bg-BG" dirty="0" smtClean="0"/>
              <a:t>Публични организации;</a:t>
            </a:r>
          </a:p>
          <a:p>
            <a:pPr algn="l"/>
            <a:r>
              <a:rPr lang="bg-BG" dirty="0" smtClean="0"/>
              <a:t>НПО (ЮЛНЦ);</a:t>
            </a:r>
          </a:p>
          <a:p>
            <a:pPr algn="l"/>
            <a:r>
              <a:rPr lang="bg-BG" dirty="0" smtClean="0"/>
              <a:t>Музеи, </a:t>
            </a:r>
            <a:r>
              <a:rPr lang="bg-BG" dirty="0" smtClean="0"/>
              <a:t>галерии, библиотеки и читалища;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8969" y="4251507"/>
            <a:ext cx="7787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chemeClr val="bg1"/>
                </a:solidFill>
              </a:rPr>
              <a:t>- Ключови аспекти относно партньорството;</a:t>
            </a:r>
            <a:endParaRPr lang="bg-BG" sz="2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"/>
            <a:ext cx="2128720" cy="180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298368"/>
            <a:ext cx="8246070" cy="763525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bg-BG" dirty="0" smtClean="0"/>
              <a:t>ДОПУСТИМИ ДЕЙНОСТИ</a:t>
            </a:r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646408" y="1624178"/>
            <a:ext cx="274869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000" dirty="0" smtClean="0">
                <a:solidFill>
                  <a:srgbClr val="FF0000"/>
                </a:solidFill>
              </a:rPr>
              <a:t>ЗАДЪЛЖИТЕЛНИ ДОПУСТИМИ</a:t>
            </a:r>
            <a:r>
              <a:rPr lang="bg-BG" sz="2000" dirty="0" smtClean="0"/>
              <a:t> </a:t>
            </a:r>
            <a:endParaRPr lang="bg-BG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793640" y="1517403"/>
            <a:ext cx="274869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000" dirty="0" smtClean="0">
                <a:solidFill>
                  <a:srgbClr val="FF0000"/>
                </a:solidFill>
              </a:rPr>
              <a:t>ПРИМЕРНИ ДОПУСТИМИ</a:t>
            </a:r>
            <a:endParaRPr lang="bg-BG" sz="2000" dirty="0"/>
          </a:p>
        </p:txBody>
      </p:sp>
      <p:cxnSp>
        <p:nvCxnSpPr>
          <p:cNvPr id="11" name="Straight Arrow Connector 10"/>
          <p:cNvCxnSpPr>
            <a:stCxn id="2" idx="2"/>
          </p:cNvCxnSpPr>
          <p:nvPr/>
        </p:nvCxnSpPr>
        <p:spPr>
          <a:xfrm flipH="1">
            <a:off x="2281429" y="1061891"/>
            <a:ext cx="2595985" cy="45811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2"/>
          </p:cNvCxnSpPr>
          <p:nvPr/>
        </p:nvCxnSpPr>
        <p:spPr>
          <a:xfrm>
            <a:off x="4877410" y="1061891"/>
            <a:ext cx="2748690" cy="45811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6412" y="2419045"/>
            <a:ext cx="8093365" cy="147732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g-BG" dirty="0" smtClean="0">
                <a:solidFill>
                  <a:srgbClr val="FF0000"/>
                </a:solidFill>
              </a:rPr>
              <a:t>ВАЖНО! Кандидатите нямат право да подават проектни предложения, включващи продукти и резултати, които вече са създадени/постигнати, които са в процес на изпълнение, или за които вече е осигурено финансиране по друг проект, програма или каквато и да е друга финансова схема, произлизаща от националния бюджет, бюджета на ЕС или друга донорска програма. 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411" y="4098800"/>
            <a:ext cx="8093365" cy="92333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Важно! Недопустими за финансиране по тази процедура са дейности, които са стартирали преди датата на сключване на договора за безвъзмездна финансова помощ.</a:t>
            </a:r>
            <a:endParaRPr lang="bg-B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Задължителни дейности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9" y="1197407"/>
            <a:ext cx="6814827" cy="3511061"/>
          </a:xfrm>
        </p:spPr>
        <p:txBody>
          <a:bodyPr/>
          <a:lstStyle/>
          <a:p>
            <a:r>
              <a:rPr lang="bg-BG" dirty="0" smtClean="0"/>
              <a:t>Организация и управление;</a:t>
            </a:r>
          </a:p>
          <a:p>
            <a:r>
              <a:rPr lang="bg-BG" dirty="0" smtClean="0"/>
              <a:t>Публичност и информация;</a:t>
            </a:r>
          </a:p>
          <a:p>
            <a:r>
              <a:rPr lang="bg-BG" dirty="0" smtClean="0"/>
              <a:t>Географска локация;</a:t>
            </a:r>
          </a:p>
          <a:p>
            <a:r>
              <a:rPr lang="bg-BG" dirty="0" smtClean="0"/>
              <a:t>Привличане/събиране на публика;</a:t>
            </a:r>
          </a:p>
          <a:p>
            <a:r>
              <a:rPr lang="bg-BG" dirty="0" smtClean="0"/>
              <a:t>Обучение;</a:t>
            </a:r>
          </a:p>
          <a:p>
            <a:r>
              <a:rPr lang="bg-BG" dirty="0" smtClean="0"/>
              <a:t>*Външни експерти (под условие);</a:t>
            </a:r>
          </a:p>
          <a:p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23702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615" y="128472"/>
            <a:ext cx="6260905" cy="572644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Примерни допустими дейности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9" y="891995"/>
            <a:ext cx="6814827" cy="4123035"/>
          </a:xfrm>
        </p:spPr>
        <p:txBody>
          <a:bodyPr>
            <a:normAutofit fontScale="92500"/>
          </a:bodyPr>
          <a:lstStyle/>
          <a:p>
            <a:pPr algn="just"/>
            <a:r>
              <a:rPr lang="bg-BG" sz="2500" dirty="0" smtClean="0"/>
              <a:t>Създаване, организиране и провеждане на:</a:t>
            </a:r>
          </a:p>
          <a:p>
            <a:pPr marL="0" indent="0" algn="just">
              <a:buNone/>
            </a:pPr>
            <a:endParaRPr lang="bg-BG" sz="2500" dirty="0" smtClean="0"/>
          </a:p>
          <a:p>
            <a:pPr lvl="1" algn="just"/>
            <a:r>
              <a:rPr lang="bg-BG" sz="2500" dirty="0"/>
              <a:t>Н</a:t>
            </a:r>
            <a:r>
              <a:rPr lang="bg-BG" sz="2500" dirty="0" smtClean="0"/>
              <a:t>ови събития/спектакли за култура и изкуство, в сферата на театралните, танцовите, музикалните и сценичните изкуства;</a:t>
            </a:r>
          </a:p>
          <a:p>
            <a:pPr marL="457200" lvl="1" indent="0" algn="just">
              <a:buNone/>
            </a:pPr>
            <a:endParaRPr lang="bg-BG" sz="2500" dirty="0" smtClean="0"/>
          </a:p>
          <a:p>
            <a:pPr lvl="1" algn="just"/>
            <a:r>
              <a:rPr lang="bg-BG" sz="2500" dirty="0" smtClean="0"/>
              <a:t>Събития посветени на артистичното и културно образование, културното наследство, </a:t>
            </a:r>
            <a:r>
              <a:rPr lang="ru-RU" sz="2500" dirty="0" err="1" smtClean="0"/>
              <a:t>сценични</a:t>
            </a:r>
            <a:r>
              <a:rPr lang="ru-RU" sz="2500" dirty="0"/>
              <a:t> </a:t>
            </a:r>
            <a:r>
              <a:rPr lang="ru-RU" sz="2500" dirty="0" err="1" smtClean="0"/>
              <a:t>изкуства</a:t>
            </a:r>
            <a:r>
              <a:rPr lang="ru-RU" sz="2500" dirty="0"/>
              <a:t>, </a:t>
            </a:r>
            <a:r>
              <a:rPr lang="ru-RU" sz="2500" dirty="0" err="1"/>
              <a:t>изящни</a:t>
            </a:r>
            <a:r>
              <a:rPr lang="ru-RU" sz="2500" dirty="0"/>
              <a:t> и </a:t>
            </a:r>
            <a:r>
              <a:rPr lang="ru-RU" sz="2500" dirty="0" err="1"/>
              <a:t>визуални</a:t>
            </a:r>
            <a:r>
              <a:rPr lang="ru-RU" sz="2500" dirty="0"/>
              <a:t> </a:t>
            </a:r>
            <a:r>
              <a:rPr lang="ru-RU" sz="2500" dirty="0" err="1"/>
              <a:t>изкуства</a:t>
            </a:r>
            <a:r>
              <a:rPr lang="ru-RU" sz="2500" dirty="0"/>
              <a:t> и др.</a:t>
            </a:r>
            <a:endParaRPr lang="bg-BG" sz="2500" dirty="0"/>
          </a:p>
        </p:txBody>
      </p:sp>
    </p:spTree>
    <p:extLst>
      <p:ext uri="{BB962C8B-B14F-4D97-AF65-F5344CB8AC3E}">
        <p14:creationId xmlns:p14="http://schemas.microsoft.com/office/powerpoint/2010/main" val="4236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Примерни допустими дейности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351" y="1197407"/>
            <a:ext cx="6260905" cy="3817625"/>
          </a:xfrm>
        </p:spPr>
        <p:txBody>
          <a:bodyPr>
            <a:normAutofit/>
          </a:bodyPr>
          <a:lstStyle/>
          <a:p>
            <a:pPr algn="just"/>
            <a:r>
              <a:rPr lang="bg-BG" sz="2300" dirty="0"/>
              <a:t>С</a:t>
            </a:r>
            <a:r>
              <a:rPr lang="bg-BG" sz="2300" dirty="0" smtClean="0"/>
              <a:t>вързани с организацията и провеждането на събития свързани с традиционните занаяти;</a:t>
            </a:r>
          </a:p>
          <a:p>
            <a:pPr algn="just"/>
            <a:r>
              <a:rPr lang="bg-BG" sz="2300" dirty="0" smtClean="0"/>
              <a:t>Артистични намеси в публични пространства;</a:t>
            </a:r>
          </a:p>
          <a:p>
            <a:pPr algn="just"/>
            <a:r>
              <a:rPr lang="bg-BG" sz="2300" dirty="0" smtClean="0"/>
              <a:t>Събития на открито в областта на театралното, танцовото, музикалното и сценичното изкуство;</a:t>
            </a:r>
          </a:p>
          <a:p>
            <a:pPr algn="just"/>
            <a:r>
              <a:rPr lang="bg-BG" sz="2300" dirty="0" smtClean="0"/>
              <a:t>Обмяна на опит;</a:t>
            </a:r>
          </a:p>
          <a:p>
            <a:pPr algn="just"/>
            <a:r>
              <a:rPr lang="bg-BG" sz="2300" dirty="0" smtClean="0"/>
              <a:t>Съвременно изкуство;</a:t>
            </a:r>
          </a:p>
          <a:p>
            <a:pPr algn="just"/>
            <a:r>
              <a:rPr lang="bg-BG" sz="2300" dirty="0" smtClean="0"/>
              <a:t>Леки ремонтни дейности; </a:t>
            </a:r>
            <a:endParaRPr lang="bg-BG" sz="2300" dirty="0"/>
          </a:p>
        </p:txBody>
      </p:sp>
    </p:spTree>
    <p:extLst>
      <p:ext uri="{BB962C8B-B14F-4D97-AF65-F5344CB8AC3E}">
        <p14:creationId xmlns:p14="http://schemas.microsoft.com/office/powerpoint/2010/main" val="21761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069" y="433880"/>
            <a:ext cx="5593187" cy="572644"/>
          </a:xfrm>
        </p:spPr>
        <p:txBody>
          <a:bodyPr>
            <a:normAutofit fontScale="90000"/>
          </a:bodyPr>
          <a:lstStyle/>
          <a:p>
            <a:pPr algn="ctr"/>
            <a:r>
              <a:rPr lang="bg-BG" u="sng" dirty="0" smtClean="0"/>
              <a:t>ВАЖНО!</a:t>
            </a:r>
            <a:endParaRPr lang="bg-BG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478" y="1197407"/>
            <a:ext cx="5335525" cy="3511061"/>
          </a:xfrm>
        </p:spPr>
        <p:txBody>
          <a:bodyPr/>
          <a:lstStyle/>
          <a:p>
            <a:r>
              <a:rPr lang="bg-BG" dirty="0" smtClean="0"/>
              <a:t>Какво е пътуващо събитие (турне)</a:t>
            </a:r>
            <a:r>
              <a:rPr lang="en-US" dirty="0" smtClean="0"/>
              <a:t>?</a:t>
            </a:r>
            <a:endParaRPr lang="bg-BG" dirty="0" smtClean="0"/>
          </a:p>
          <a:p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r>
              <a:rPr lang="bg-BG" dirty="0" smtClean="0"/>
              <a:t>Какво е лека ремонтна дейност?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625887" cy="2877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4" y="2264097"/>
            <a:ext cx="3655771" cy="287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Допустими разходи</a:t>
            </a:r>
            <a:endParaRPr lang="bg-BG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8723" y="1197407"/>
            <a:ext cx="7015279" cy="3817625"/>
          </a:xfrm>
        </p:spPr>
        <p:txBody>
          <a:bodyPr>
            <a:normAutofit lnSpcReduction="10000"/>
          </a:bodyPr>
          <a:lstStyle/>
          <a:p>
            <a:r>
              <a:rPr lang="bg-BG" sz="2000" dirty="0" smtClean="0"/>
              <a:t>Разходи за външни услуги;</a:t>
            </a:r>
          </a:p>
          <a:p>
            <a:r>
              <a:rPr lang="bg-BG" sz="2000" dirty="0" smtClean="0"/>
              <a:t>Разходи за организиране, провеждане и участие в мероприятия, събития;</a:t>
            </a:r>
          </a:p>
          <a:p>
            <a:r>
              <a:rPr lang="bg-BG" sz="2000" dirty="0" smtClean="0"/>
              <a:t>Разходи за материални активи;</a:t>
            </a:r>
          </a:p>
          <a:p>
            <a:r>
              <a:rPr lang="bg-BG" sz="2000" dirty="0" smtClean="0"/>
              <a:t>Разходи за нематериални активи;</a:t>
            </a:r>
          </a:p>
          <a:p>
            <a:r>
              <a:rPr lang="bg-BG" sz="2000" dirty="0" smtClean="0"/>
              <a:t>Разходи за леки ремонтни дейности;</a:t>
            </a:r>
          </a:p>
          <a:p>
            <a:r>
              <a:rPr lang="bg-BG" sz="2000" dirty="0" smtClean="0"/>
              <a:t>Разходи за такси;</a:t>
            </a:r>
          </a:p>
          <a:p>
            <a:r>
              <a:rPr lang="bg-BG" sz="2000" dirty="0" smtClean="0"/>
              <a:t>Разходи за експерти;</a:t>
            </a:r>
          </a:p>
          <a:p>
            <a:r>
              <a:rPr lang="bg-BG" sz="2000" dirty="0" smtClean="0"/>
              <a:t>Разходи за персонал </a:t>
            </a:r>
          </a:p>
          <a:p>
            <a:pPr lvl="1"/>
            <a:r>
              <a:rPr lang="bg-BG" sz="2000" dirty="0" smtClean="0"/>
              <a:t>Разходи за управление (</a:t>
            </a:r>
            <a:r>
              <a:rPr lang="bg-BG" sz="2000" b="1" dirty="0" smtClean="0"/>
              <a:t>до 8% от общите допустими разходи по проекта</a:t>
            </a:r>
            <a:r>
              <a:rPr lang="bg-BG" sz="2000" dirty="0" smtClean="0"/>
              <a:t>);</a:t>
            </a:r>
            <a:endParaRPr lang="bg-BG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9054" y="2266341"/>
            <a:ext cx="1068935" cy="30541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251755" y="2571752"/>
            <a:ext cx="916230" cy="15270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633517" y="2571752"/>
            <a:ext cx="534468" cy="45811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7987" y="2062143"/>
            <a:ext cx="1374345" cy="147732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bg1"/>
                </a:solidFill>
              </a:rPr>
              <a:t>До 20% от общите допустими разходи по проекта</a:t>
            </a:r>
            <a:endParaRPr lang="bg-B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Допустими разходи (2)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9" y="1197407"/>
            <a:ext cx="6260905" cy="3817625"/>
          </a:xfrm>
        </p:spPr>
        <p:txBody>
          <a:bodyPr>
            <a:normAutofit/>
          </a:bodyPr>
          <a:lstStyle/>
          <a:p>
            <a:r>
              <a:rPr lang="bg-BG" sz="2000" dirty="0" smtClean="0"/>
              <a:t>Разходи за визуализация и публичност;</a:t>
            </a:r>
          </a:p>
          <a:p>
            <a:r>
              <a:rPr lang="bg-BG" sz="2000" dirty="0" smtClean="0"/>
              <a:t>Непреки разходи</a:t>
            </a:r>
            <a:r>
              <a:rPr lang="en-US" sz="2000" dirty="0" smtClean="0"/>
              <a:t> (</a:t>
            </a:r>
            <a:r>
              <a:rPr lang="ru-RU" sz="2000" b="1" dirty="0" smtClean="0"/>
              <a:t>до </a:t>
            </a:r>
            <a:r>
              <a:rPr lang="ru-RU" sz="2000" b="1" dirty="0"/>
              <a:t>15% </a:t>
            </a:r>
            <a:r>
              <a:rPr lang="bg-BG" sz="2000" b="1" dirty="0" smtClean="0"/>
              <a:t>от допустимите преки разходи</a:t>
            </a:r>
            <a:r>
              <a:rPr lang="ru-RU" sz="2000" b="1" dirty="0" smtClean="0"/>
              <a:t> </a:t>
            </a:r>
            <a:r>
              <a:rPr lang="ru-RU" sz="2000" b="1" dirty="0"/>
              <a:t>за </a:t>
            </a:r>
            <a:r>
              <a:rPr lang="ru-RU" sz="2000" b="1" dirty="0" smtClean="0"/>
              <a:t>персонал</a:t>
            </a:r>
            <a:r>
              <a:rPr lang="ru-RU" sz="2000" dirty="0" smtClean="0"/>
              <a:t>). </a:t>
            </a: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bg-BG" sz="2000" dirty="0" smtClean="0"/>
          </a:p>
          <a:p>
            <a:endParaRPr lang="bg-BG" sz="2000" dirty="0" smtClean="0"/>
          </a:p>
          <a:p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7558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4" y="32778"/>
            <a:ext cx="8704185" cy="572644"/>
          </a:xfrm>
        </p:spPr>
        <p:txBody>
          <a:bodyPr>
            <a:normAutofit/>
          </a:bodyPr>
          <a:lstStyle/>
          <a:p>
            <a:pPr algn="ctr"/>
            <a:r>
              <a:rPr lang="bg-BG" sz="2500" dirty="0" smtClean="0"/>
              <a:t>Индикатори</a:t>
            </a:r>
            <a:endParaRPr lang="bg-BG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8" y="599014"/>
            <a:ext cx="8389625" cy="42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Генериране на приходи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4" y="-1"/>
            <a:ext cx="2762250" cy="16555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35277"/>
            <a:ext cx="2739541" cy="1805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" y="1655522"/>
            <a:ext cx="2740456" cy="167975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33596" y="1044702"/>
            <a:ext cx="6260905" cy="3966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dirty="0" smtClean="0"/>
              <a:t>Опция;</a:t>
            </a:r>
          </a:p>
          <a:p>
            <a:endParaRPr lang="bg-BG" sz="2000" dirty="0"/>
          </a:p>
          <a:p>
            <a:r>
              <a:rPr lang="bg-BG" sz="2000" dirty="0" smtClean="0"/>
              <a:t>Подробен финансов план;</a:t>
            </a:r>
          </a:p>
          <a:p>
            <a:endParaRPr lang="bg-BG" sz="2000" dirty="0"/>
          </a:p>
          <a:p>
            <a:r>
              <a:rPr lang="bg-BG" sz="2000" dirty="0" smtClean="0"/>
              <a:t>Условия за нередуциране на интензитета на БФП;</a:t>
            </a:r>
          </a:p>
          <a:p>
            <a:endParaRPr lang="bg-BG" sz="2000" dirty="0"/>
          </a:p>
          <a:p>
            <a:r>
              <a:rPr lang="bg-BG" sz="2000" dirty="0" smtClean="0"/>
              <a:t>Акцент върху устойчивостта на проектното предложение.</a:t>
            </a:r>
          </a:p>
          <a:p>
            <a:pPr lvl="1"/>
            <a:r>
              <a:rPr lang="bg-BG" sz="2000" dirty="0" smtClean="0"/>
              <a:t>5 години при придобиване на МА</a:t>
            </a:r>
            <a:r>
              <a:rPr lang="en-US" sz="2000" dirty="0" smtClean="0"/>
              <a:t> </a:t>
            </a:r>
            <a:r>
              <a:rPr lang="bg-BG" sz="2000" dirty="0" smtClean="0"/>
              <a:t>и НМА, и СМР;</a:t>
            </a:r>
          </a:p>
          <a:p>
            <a:pPr lvl="1"/>
            <a:r>
              <a:rPr lang="bg-BG" sz="2000" dirty="0" smtClean="0"/>
              <a:t>3 години, ако не са придобити МА и НМА, и СМР;</a:t>
            </a:r>
          </a:p>
          <a:p>
            <a:endParaRPr lang="bg-BG" sz="2000" dirty="0"/>
          </a:p>
          <a:p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bg-BG" sz="2000" dirty="0" smtClean="0"/>
          </a:p>
          <a:p>
            <a:endParaRPr lang="bg-BG" sz="2000" dirty="0" smtClean="0"/>
          </a:p>
          <a:p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8429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9544" y="433882"/>
            <a:ext cx="6260907" cy="763525"/>
          </a:xfrm>
        </p:spPr>
        <p:txBody>
          <a:bodyPr>
            <a:normAutofit fontScale="90000"/>
          </a:bodyPr>
          <a:lstStyle/>
          <a:p>
            <a:pPr algn="l"/>
            <a:r>
              <a:rPr lang="bg-BG" dirty="0" smtClean="0"/>
              <a:t>ОБЩА ИНФОРМАЦИЯ ЗА ПРОГРАМАТА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2" y="1350112"/>
            <a:ext cx="6260906" cy="33595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g-BG" u="sng" dirty="0" smtClean="0"/>
              <a:t>Безвъзмездна финансова помощ за проекти: 10 000 </a:t>
            </a:r>
            <a:r>
              <a:rPr lang="bg-BG" u="sng" dirty="0" err="1" smtClean="0"/>
              <a:t>000</a:t>
            </a:r>
            <a:r>
              <a:rPr lang="bg-BG" u="sng" dirty="0" smtClean="0"/>
              <a:t> €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u="sng" dirty="0" smtClean="0"/>
              <a:t>Партньор: Норвежки съвет по изкуствата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u="sng" dirty="0" smtClean="0"/>
              <a:t>Продължителност: 2018 – 2024 г.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u="sng" dirty="0" smtClean="0"/>
              <a:t>Дата на подписване на програмно споразумение: 23.05.2018 г.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u="sng" dirty="0" smtClean="0"/>
              <a:t>Двустранни взаимоотношения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4" y="433880"/>
            <a:ext cx="6662123" cy="57264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СРОК ЗА КАНДИДАТСТВАНЕ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197407"/>
            <a:ext cx="6719020" cy="3511061"/>
          </a:xfrm>
        </p:spPr>
        <p:txBody>
          <a:bodyPr/>
          <a:lstStyle/>
          <a:p>
            <a:r>
              <a:rPr lang="bg-BG" dirty="0" smtClean="0"/>
              <a:t>03.12.2019 г. (23:59 ч.);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Кандидатстване – изцяло по електронен път чрез системата ИСУН2020 (</a:t>
            </a:r>
            <a:r>
              <a:rPr lang="en-US" dirty="0" smtClean="0"/>
              <a:t>https:/eumis2020.government.bg/)</a:t>
            </a:r>
            <a:r>
              <a:rPr lang="bg-BG" dirty="0" smtClean="0"/>
              <a:t>;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bg-BG" dirty="0" smtClean="0"/>
              <a:t>Процедура за въпроси и отговори;;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622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7665" y="1808225"/>
            <a:ext cx="6566316" cy="1374345"/>
          </a:xfrm>
        </p:spPr>
        <p:txBody>
          <a:bodyPr>
            <a:normAutofit/>
          </a:bodyPr>
          <a:lstStyle/>
          <a:p>
            <a:r>
              <a:rPr lang="bg-BG" sz="3000" dirty="0" smtClean="0"/>
              <a:t>  	БЛАГОДАРИМ ВИ ЗА ВНИМАНИЕТО!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1180" y="3029864"/>
            <a:ext cx="5174932" cy="211363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bg-BG" sz="1800" b="1" dirty="0" smtClean="0">
                <a:solidFill>
                  <a:schemeClr val="tx1"/>
                </a:solidFill>
              </a:rPr>
              <a:t>За повече информация</a:t>
            </a:r>
            <a:r>
              <a:rPr lang="bg-BG" sz="1800" dirty="0" smtClean="0">
                <a:solidFill>
                  <a:schemeClr val="tx1"/>
                </a:solidFill>
              </a:rPr>
              <a:t>: 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www.eeagrants.bg/programi/kultura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Facebook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ru-RU" sz="1800" dirty="0" err="1">
                <a:solidFill>
                  <a:schemeClr val="tx1"/>
                </a:solidFill>
              </a:rPr>
              <a:t>Програма</a:t>
            </a:r>
            <a:r>
              <a:rPr lang="ru-RU" sz="1800" dirty="0">
                <a:solidFill>
                  <a:schemeClr val="tx1"/>
                </a:solidFill>
              </a:rPr>
              <a:t> "</a:t>
            </a:r>
            <a:r>
              <a:rPr lang="ru-RU" sz="1800" dirty="0" err="1">
                <a:solidFill>
                  <a:schemeClr val="tx1"/>
                </a:solidFill>
              </a:rPr>
              <a:t>Културно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предприемачество</a:t>
            </a:r>
            <a:r>
              <a:rPr lang="ru-RU" sz="1800" dirty="0">
                <a:solidFill>
                  <a:schemeClr val="tx1"/>
                </a:solidFill>
              </a:rPr>
              <a:t>, наследство и </a:t>
            </a:r>
            <a:r>
              <a:rPr lang="ru-RU" sz="1800" dirty="0" err="1" smtClean="0">
                <a:solidFill>
                  <a:schemeClr val="tx1"/>
                </a:solidFill>
              </a:rPr>
              <a:t>сътрудничество</a:t>
            </a:r>
            <a:r>
              <a:rPr lang="ru-RU" sz="1800" dirty="0" smtClean="0">
                <a:solidFill>
                  <a:schemeClr val="tx1"/>
                </a:solidFill>
              </a:rPr>
              <a:t>“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/>
                </a:solidFill>
              </a:rPr>
              <a:t>Instagram</a:t>
            </a:r>
            <a:r>
              <a:rPr lang="en-US" sz="1800" dirty="0" smtClean="0">
                <a:solidFill>
                  <a:schemeClr val="tx1"/>
                </a:solidFill>
              </a:rPr>
              <a:t>: pa14_culture</a:t>
            </a:r>
          </a:p>
          <a:p>
            <a:pPr algn="l"/>
            <a:endParaRPr lang="bg-BG" sz="20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9" y="0"/>
            <a:ext cx="1940738" cy="1655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90" y="-1"/>
            <a:ext cx="1766700" cy="1655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-1"/>
            <a:ext cx="2362200" cy="16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7655" y="104542"/>
            <a:ext cx="228600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Програма „Културно предприемачество, наследство и сътрудничество“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38" y="1563187"/>
            <a:ext cx="2133600" cy="15234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500" b="1" dirty="0" smtClean="0">
                <a:latin typeface="Times New Roman" pitchFamily="18" charset="0"/>
                <a:cs typeface="Times New Roman" pitchFamily="18" charset="0"/>
              </a:rPr>
              <a:t>Резултат 1</a:t>
            </a:r>
            <a:r>
              <a:rPr lang="bg-BG" sz="1500" dirty="0" smtClean="0">
                <a:latin typeface="Times New Roman" pitchFamily="18" charset="0"/>
                <a:cs typeface="Times New Roman" pitchFamily="18" charset="0"/>
              </a:rPr>
              <a:t> „Подобрено </a:t>
            </a:r>
            <a:r>
              <a:rPr lang="bg-BG" sz="1500" dirty="0">
                <a:latin typeface="Times New Roman" pitchFamily="18" charset="0"/>
                <a:cs typeface="Times New Roman" pitchFamily="18" charset="0"/>
              </a:rPr>
              <a:t>управление на културно </a:t>
            </a:r>
            <a:r>
              <a:rPr lang="bg-BG" sz="1500" dirty="0" smtClean="0">
                <a:latin typeface="Times New Roman" pitchFamily="18" charset="0"/>
                <a:cs typeface="Times New Roman" pitchFamily="18" charset="0"/>
              </a:rPr>
              <a:t>наследство“</a:t>
            </a:r>
          </a:p>
          <a:p>
            <a:r>
              <a:rPr lang="bg-BG" sz="1500" u="sng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bg-BG" sz="1500" u="sng" dirty="0" smtClean="0">
                <a:latin typeface="Times New Roman" pitchFamily="18" charset="0"/>
                <a:cs typeface="Times New Roman" pitchFamily="18" charset="0"/>
              </a:rPr>
              <a:t> 400 000 €</a:t>
            </a:r>
          </a:p>
          <a:p>
            <a:endParaRPr lang="bg-BG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7" name="TextBox 6"/>
          <p:cNvSpPr txBox="1"/>
          <p:nvPr/>
        </p:nvSpPr>
        <p:spPr>
          <a:xfrm>
            <a:off x="3310699" y="1584640"/>
            <a:ext cx="2133600" cy="12926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500" b="1" dirty="0" smtClean="0">
                <a:latin typeface="Times New Roman" pitchFamily="18" charset="0"/>
                <a:cs typeface="Times New Roman" pitchFamily="18" charset="0"/>
              </a:rPr>
              <a:t>Резултат 2</a:t>
            </a:r>
          </a:p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g-BG" sz="1500" dirty="0" smtClean="0">
                <a:latin typeface="Times New Roman" pitchFamily="18" charset="0"/>
                <a:cs typeface="Times New Roman" pitchFamily="18" charset="0"/>
              </a:rPr>
              <a:t>Подобрен достъп до изкуства и култура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bg-BG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1500" u="sng" dirty="0" smtClean="0">
                <a:latin typeface="Times New Roman" pitchFamily="18" charset="0"/>
                <a:cs typeface="Times New Roman" pitchFamily="18" charset="0"/>
              </a:rPr>
              <a:t>3 164 706 </a:t>
            </a:r>
            <a:r>
              <a:rPr lang="en-US" sz="1500" i="1" u="sng" dirty="0" smtClean="0">
                <a:latin typeface="Times New Roman" pitchFamily="18" charset="0"/>
                <a:cs typeface="Times New Roman" pitchFamily="18" charset="0"/>
              </a:rPr>
              <a:t>€</a:t>
            </a:r>
            <a:endParaRPr lang="bg-BG" sz="15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6404464" y="769398"/>
            <a:ext cx="2298285" cy="22313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500" b="1" dirty="0" smtClean="0">
                <a:latin typeface="Times New Roman" pitchFamily="18" charset="0"/>
                <a:cs typeface="Times New Roman" pitchFamily="18" charset="0"/>
              </a:rPr>
              <a:t>Резултат 3</a:t>
            </a:r>
            <a:r>
              <a:rPr lang="bg-BG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g-BG" sz="1500" dirty="0" smtClean="0">
                <a:latin typeface="Times New Roman" pitchFamily="18" charset="0"/>
                <a:cs typeface="Times New Roman" pitchFamily="18" charset="0"/>
              </a:rPr>
              <a:t>Подобрена </a:t>
            </a:r>
            <a:r>
              <a:rPr lang="bg-BG" sz="1500" dirty="0">
                <a:latin typeface="Times New Roman" pitchFamily="18" charset="0"/>
                <a:cs typeface="Times New Roman" pitchFamily="18" charset="0"/>
              </a:rPr>
              <a:t>информираност за изкуствата и културата на етническите и културните </a:t>
            </a:r>
            <a:r>
              <a:rPr lang="bg-BG" sz="1500" dirty="0" smtClean="0">
                <a:latin typeface="Times New Roman" pitchFamily="18" charset="0"/>
                <a:cs typeface="Times New Roman" pitchFamily="18" charset="0"/>
              </a:rPr>
              <a:t>малцинства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bg-BG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500" dirty="0">
                <a:latin typeface="Times New Roman" pitchFamily="18" charset="0"/>
                <a:cs typeface="Times New Roman" pitchFamily="18" charset="0"/>
              </a:rPr>
              <a:t>(Малка </a:t>
            </a:r>
            <a:r>
              <a:rPr lang="bg-BG" sz="1500" dirty="0" err="1">
                <a:latin typeface="Times New Roman" pitchFamily="18" charset="0"/>
                <a:cs typeface="Times New Roman" pitchFamily="18" charset="0"/>
              </a:rPr>
              <a:t>грантова</a:t>
            </a:r>
            <a:r>
              <a:rPr lang="bg-BG" sz="1500" dirty="0">
                <a:latin typeface="Times New Roman" pitchFamily="18" charset="0"/>
                <a:cs typeface="Times New Roman" pitchFamily="18" charset="0"/>
              </a:rPr>
              <a:t> схема</a:t>
            </a:r>
            <a:r>
              <a:rPr lang="bg-BG" sz="15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bg-BG" sz="1600" u="sng" dirty="0">
                <a:latin typeface="Times New Roman" pitchFamily="18" charset="0"/>
                <a:cs typeface="Times New Roman" pitchFamily="18" charset="0"/>
              </a:rPr>
              <a:t>1 200 000 </a:t>
            </a:r>
            <a:r>
              <a:rPr lang="en-US" sz="1600" i="1" u="sng" dirty="0">
                <a:latin typeface="Times New Roman" pitchFamily="18" charset="0"/>
                <a:cs typeface="Times New Roman" pitchFamily="18" charset="0"/>
              </a:rPr>
              <a:t>€</a:t>
            </a:r>
            <a:endParaRPr lang="bg-BG" sz="15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1500" dirty="0" smtClean="0"/>
              <a:t> </a:t>
            </a:r>
            <a:endParaRPr lang="bg-BG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33488" y="3487982"/>
            <a:ext cx="1527050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Покана за кандидатстване 1</a:t>
            </a:r>
          </a:p>
          <a:p>
            <a:endParaRPr lang="bg-BG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1400" dirty="0" smtClean="0"/>
              <a:t> </a:t>
            </a:r>
            <a:endParaRPr lang="bg-BG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677852" y="3510238"/>
            <a:ext cx="1524000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Покана за кандидатстване 2</a:t>
            </a:r>
          </a:p>
          <a:p>
            <a:endParaRPr lang="bg-BG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1400" dirty="0" smtClean="0"/>
              <a:t> </a:t>
            </a:r>
            <a:endParaRPr lang="bg-BG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0360" y="3510238"/>
            <a:ext cx="1524000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Покана за кандидатстване 1</a:t>
            </a:r>
          </a:p>
          <a:p>
            <a:endParaRPr lang="bg-BG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1400" dirty="0" smtClean="0"/>
              <a:t> </a:t>
            </a:r>
            <a:endParaRPr lang="bg-BG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82820" y="3471067"/>
            <a:ext cx="1524000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Покана за кандидатстване 2</a:t>
            </a:r>
          </a:p>
          <a:p>
            <a:endParaRPr lang="bg-BG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1400" dirty="0" smtClean="0"/>
              <a:t> </a:t>
            </a:r>
            <a:endParaRPr lang="bg-BG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982749" y="3471067"/>
            <a:ext cx="916230" cy="13849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Покана за кандидатстване 1</a:t>
            </a:r>
          </a:p>
          <a:p>
            <a:endParaRPr lang="bg-BG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1400" dirty="0" smtClean="0"/>
              <a:t> </a:t>
            </a:r>
            <a:endParaRPr lang="bg-BG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051379" y="3470799"/>
            <a:ext cx="916230" cy="13849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Покана за кандидатстване 2</a:t>
            </a:r>
          </a:p>
          <a:p>
            <a:endParaRPr lang="bg-BG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1400" dirty="0" smtClean="0"/>
              <a:t> </a:t>
            </a:r>
            <a:endParaRPr lang="bg-BG" sz="1400" dirty="0"/>
          </a:p>
        </p:txBody>
      </p:sp>
      <p:cxnSp>
        <p:nvCxnSpPr>
          <p:cNvPr id="15" name="Straight Arrow Connector 14"/>
          <p:cNvCxnSpPr>
            <a:stCxn id="5" idx="1"/>
            <a:endCxn id="6" idx="0"/>
          </p:cNvCxnSpPr>
          <p:nvPr/>
        </p:nvCxnSpPr>
        <p:spPr>
          <a:xfrm flipH="1">
            <a:off x="1560538" y="704707"/>
            <a:ext cx="1637117" cy="85848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</p:cNvCxnSpPr>
          <p:nvPr/>
        </p:nvCxnSpPr>
        <p:spPr>
          <a:xfrm>
            <a:off x="5483655" y="704707"/>
            <a:ext cx="920806" cy="87993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</p:cNvCxnSpPr>
          <p:nvPr/>
        </p:nvCxnSpPr>
        <p:spPr>
          <a:xfrm flipH="1">
            <a:off x="4266598" y="1304871"/>
            <a:ext cx="74057" cy="25831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</p:cNvCxnSpPr>
          <p:nvPr/>
        </p:nvCxnSpPr>
        <p:spPr>
          <a:xfrm flipH="1">
            <a:off x="907080" y="3086681"/>
            <a:ext cx="653458" cy="38411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</p:cNvCxnSpPr>
          <p:nvPr/>
        </p:nvCxnSpPr>
        <p:spPr>
          <a:xfrm>
            <a:off x="1560538" y="3086681"/>
            <a:ext cx="818558" cy="38411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</p:cNvCxnSpPr>
          <p:nvPr/>
        </p:nvCxnSpPr>
        <p:spPr>
          <a:xfrm flipH="1">
            <a:off x="3961183" y="2877302"/>
            <a:ext cx="416316" cy="59376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12" idx="0"/>
          </p:cNvCxnSpPr>
          <p:nvPr/>
        </p:nvCxnSpPr>
        <p:spPr>
          <a:xfrm>
            <a:off x="4377499" y="2877302"/>
            <a:ext cx="1567321" cy="59376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2"/>
            <a:endCxn id="13" idx="0"/>
          </p:cNvCxnSpPr>
          <p:nvPr/>
        </p:nvCxnSpPr>
        <p:spPr>
          <a:xfrm flipH="1">
            <a:off x="7440864" y="3000778"/>
            <a:ext cx="112743" cy="47028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2"/>
            <a:endCxn id="14" idx="0"/>
          </p:cNvCxnSpPr>
          <p:nvPr/>
        </p:nvCxnSpPr>
        <p:spPr>
          <a:xfrm>
            <a:off x="7553607" y="3000778"/>
            <a:ext cx="955887" cy="47002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4" y="128472"/>
            <a:ext cx="6260905" cy="57264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Философия на Резултат 2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468" y="891997"/>
            <a:ext cx="6967532" cy="4251505"/>
          </a:xfrm>
        </p:spPr>
        <p:txBody>
          <a:bodyPr/>
          <a:lstStyle/>
          <a:p>
            <a:r>
              <a:rPr lang="bg-BG" sz="2500" dirty="0" smtClean="0"/>
              <a:t>Специфики на културната активност:</a:t>
            </a:r>
            <a:endParaRPr lang="en-US" sz="2500" dirty="0" smtClean="0"/>
          </a:p>
          <a:p>
            <a:pPr lvl="1"/>
            <a:r>
              <a:rPr lang="bg-BG" sz="2500" dirty="0" smtClean="0"/>
              <a:t>Център/периферия</a:t>
            </a:r>
          </a:p>
          <a:p>
            <a:pPr marL="457200" lvl="1" indent="0">
              <a:buNone/>
            </a:pPr>
            <a:endParaRPr lang="bg-BG" sz="2500" dirty="0"/>
          </a:p>
          <a:p>
            <a:pPr marL="457200" lvl="1" indent="-457200">
              <a:buFont typeface="Arial" pitchFamily="34" charset="0"/>
              <a:buChar char="•"/>
            </a:pPr>
            <a:r>
              <a:rPr lang="bg-BG" sz="2500" dirty="0" smtClean="0"/>
              <a:t>Културните събития като притегателна точка;</a:t>
            </a:r>
          </a:p>
          <a:p>
            <a:pPr marL="0" lvl="1" indent="0">
              <a:buNone/>
            </a:pPr>
            <a:endParaRPr lang="bg-BG" sz="2500" dirty="0"/>
          </a:p>
          <a:p>
            <a:pPr marL="457200" lvl="1" indent="-457200">
              <a:buFont typeface="Arial" pitchFamily="34" charset="0"/>
              <a:buChar char="•"/>
            </a:pPr>
            <a:r>
              <a:rPr lang="bg-BG" sz="2500" dirty="0" smtClean="0"/>
              <a:t>Капацитет = развитие на публики</a:t>
            </a:r>
          </a:p>
          <a:p>
            <a:pPr marL="0" lvl="1" indent="0">
              <a:buNone/>
            </a:pPr>
            <a:endParaRPr lang="bg-BG" sz="2500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bg-BG" sz="2500" dirty="0" smtClean="0"/>
              <a:t>Култура –</a:t>
            </a:r>
            <a:r>
              <a:rPr lang="en-US" sz="2500" dirty="0" smtClean="0"/>
              <a:t>&gt;</a:t>
            </a:r>
            <a:r>
              <a:rPr lang="bg-BG" sz="2500" dirty="0" smtClean="0"/>
              <a:t> двигател за развитие</a:t>
            </a:r>
          </a:p>
          <a:p>
            <a:pPr marL="355600" lvl="1" indent="-355600">
              <a:buFont typeface="Arial" pitchFamily="34" charset="0"/>
              <a:buChar char="•"/>
            </a:pPr>
            <a:endParaRPr lang="bg-BG" dirty="0" smtClean="0"/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018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1" y="-56863"/>
            <a:ext cx="9140413" cy="4709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9151" y="4674629"/>
            <a:ext cx="9153151" cy="615553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bg-BG" sz="1700" dirty="0" smtClean="0">
                <a:solidFill>
                  <a:schemeClr val="bg1"/>
                </a:solidFill>
              </a:rPr>
              <a:t>Източник: </a:t>
            </a:r>
            <a:r>
              <a:rPr lang="en-US" sz="170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sz="1700" dirty="0" smtClean="0">
                <a:solidFill>
                  <a:schemeClr val="bg1"/>
                </a:solidFill>
                <a:hlinkClick r:id="rId3"/>
              </a:rPr>
              <a:t>blogs.adb.org/blog/how-nighttime-lights-help-us-study-development-indicators</a:t>
            </a:r>
            <a:endParaRPr lang="bg-BG" sz="1700" dirty="0" smtClean="0">
              <a:solidFill>
                <a:schemeClr val="bg1"/>
              </a:solidFill>
            </a:endParaRPr>
          </a:p>
          <a:p>
            <a:endParaRPr lang="bg-BG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4" y="9939"/>
            <a:ext cx="6260905" cy="57264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Параметри на Поканата</a:t>
            </a: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674097"/>
              </p:ext>
            </p:extLst>
          </p:nvPr>
        </p:nvGraphicFramePr>
        <p:xfrm>
          <a:off x="2586835" y="586585"/>
          <a:ext cx="6261100" cy="4542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550"/>
                <a:gridCol w="3130550"/>
              </a:tblGrid>
              <a:tr h="620625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Общ размер на БФП по Поканата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1 582 353 €</a:t>
                      </a:r>
                      <a:endParaRPr lang="bg-BG" sz="1800" dirty="0"/>
                    </a:p>
                  </a:txBody>
                  <a:tcPr/>
                </a:tc>
              </a:tr>
              <a:tr h="620625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Минимален</a:t>
                      </a:r>
                      <a:r>
                        <a:rPr lang="bg-BG" sz="1800" baseline="0" dirty="0" smtClean="0"/>
                        <a:t> размер на БФП на отделен проект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50 000 €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(10% </a:t>
                      </a:r>
                      <a:r>
                        <a:rPr lang="bg-BG" sz="1800" dirty="0" err="1" smtClean="0"/>
                        <a:t>съфинансиране</a:t>
                      </a:r>
                      <a:r>
                        <a:rPr lang="bg-BG" sz="1800" baseline="0" dirty="0" smtClean="0"/>
                        <a:t> – НПО)</a:t>
                      </a:r>
                      <a:endParaRPr lang="bg-BG" sz="1800" dirty="0"/>
                    </a:p>
                  </a:txBody>
                  <a:tcPr/>
                </a:tc>
              </a:tr>
              <a:tr h="620625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Максимален размер на БФП</a:t>
                      </a:r>
                      <a:r>
                        <a:rPr lang="bg-BG" sz="1800" baseline="0" dirty="0" smtClean="0"/>
                        <a:t> на отделен проект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200</a:t>
                      </a:r>
                      <a:r>
                        <a:rPr lang="bg-BG" sz="1800" baseline="0" dirty="0" smtClean="0"/>
                        <a:t> 000 €</a:t>
                      </a:r>
                    </a:p>
                    <a:p>
                      <a:r>
                        <a:rPr lang="bg-BG" sz="1800" dirty="0" smtClean="0"/>
                        <a:t>(10% </a:t>
                      </a:r>
                      <a:r>
                        <a:rPr lang="bg-BG" sz="1800" dirty="0" err="1" smtClean="0"/>
                        <a:t>съфинансиране</a:t>
                      </a:r>
                      <a:r>
                        <a:rPr lang="bg-BG" sz="1800" dirty="0" smtClean="0"/>
                        <a:t> – НПО)</a:t>
                      </a:r>
                      <a:endParaRPr lang="bg-BG" sz="1800" dirty="0"/>
                    </a:p>
                  </a:txBody>
                  <a:tcPr/>
                </a:tc>
              </a:tr>
              <a:tr h="886608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Минимален срок за изпълнение</a:t>
                      </a:r>
                      <a:r>
                        <a:rPr lang="bg-BG" sz="1800" baseline="0" dirty="0" smtClean="0"/>
                        <a:t> на отделен проект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6 месеца</a:t>
                      </a:r>
                      <a:endParaRPr lang="bg-BG" sz="1800" dirty="0"/>
                    </a:p>
                  </a:txBody>
                  <a:tcPr/>
                </a:tc>
              </a:tr>
              <a:tr h="886608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Максимален</a:t>
                      </a:r>
                      <a:r>
                        <a:rPr lang="bg-BG" sz="1800" baseline="0" dirty="0" smtClean="0"/>
                        <a:t> срок за изпълнение на отделен проект</a:t>
                      </a:r>
                      <a:endParaRPr lang="bg-BG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24 месеца</a:t>
                      </a:r>
                      <a:endParaRPr lang="bg-BG" sz="1800" dirty="0"/>
                    </a:p>
                  </a:txBody>
                  <a:tcPr/>
                </a:tc>
              </a:tr>
              <a:tr h="793353"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chemeClr val="bg1"/>
                          </a:solidFill>
                        </a:rPr>
                        <a:t>Краен срок</a:t>
                      </a:r>
                      <a:r>
                        <a:rPr lang="bg-BG" sz="1800" b="1" baseline="0" dirty="0" smtClean="0">
                          <a:solidFill>
                            <a:schemeClr val="bg1"/>
                          </a:solidFill>
                        </a:rPr>
                        <a:t> за подаване на проектно предложение</a:t>
                      </a:r>
                      <a:endParaRPr lang="bg-BG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chemeClr val="bg1"/>
                          </a:solidFill>
                        </a:rPr>
                        <a:t>03.12.2019 г. (23:59)</a:t>
                      </a:r>
                      <a:endParaRPr lang="bg-BG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1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128472"/>
            <a:ext cx="7940660" cy="763525"/>
          </a:xfrm>
        </p:spPr>
        <p:txBody>
          <a:bodyPr>
            <a:normAutofit/>
          </a:bodyPr>
          <a:lstStyle/>
          <a:p>
            <a:pPr algn="ctr"/>
            <a:r>
              <a:rPr lang="bg-BG" dirty="0" smtClean="0"/>
              <a:t>Тематични области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1670" y="1502815"/>
            <a:ext cx="4040188" cy="479822"/>
          </a:xfrm>
        </p:spPr>
        <p:txBody>
          <a:bodyPr/>
          <a:lstStyle/>
          <a:p>
            <a:r>
              <a:rPr lang="bg-BG" dirty="0" smtClean="0"/>
              <a:t>Тематични област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6880" y="2127917"/>
            <a:ext cx="4040188" cy="1970883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Изкуства (кино, театър, танц, музика, литература, визуални изкуства, творчески индустрии), култура и </a:t>
            </a:r>
            <a:r>
              <a:rPr lang="bg-BG" dirty="0" err="1" smtClean="0"/>
              <a:t>зан</a:t>
            </a:r>
            <a:r>
              <a:rPr lang="en-US" dirty="0" smtClean="0"/>
              <a:t>a</a:t>
            </a:r>
            <a:r>
              <a:rPr lang="bg-BG" dirty="0" err="1" smtClean="0"/>
              <a:t>яти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4" y="1502815"/>
            <a:ext cx="4041775" cy="479822"/>
          </a:xfrm>
        </p:spPr>
        <p:txBody>
          <a:bodyPr/>
          <a:lstStyle/>
          <a:p>
            <a:r>
              <a:rPr lang="bg-BG" dirty="0" smtClean="0"/>
              <a:t>Тематична област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5" y="2127919"/>
            <a:ext cx="4041775" cy="1360063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Нови културни събития/мероприятия и развиване на публика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3559" y="4404212"/>
            <a:ext cx="8704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Важно: </a:t>
            </a:r>
            <a:r>
              <a:rPr lang="bg-BG" u="sng" dirty="0" smtClean="0">
                <a:solidFill>
                  <a:schemeClr val="bg1"/>
                </a:solidFill>
              </a:rPr>
              <a:t>Проектните предложения могат да се фокусират върху една или повече от една тематична област!</a:t>
            </a:r>
            <a:endParaRPr lang="bg-BG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Целеви групи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099" y="1197407"/>
            <a:ext cx="6260905" cy="3511061"/>
          </a:xfrm>
        </p:spPr>
        <p:txBody>
          <a:bodyPr/>
          <a:lstStyle/>
          <a:p>
            <a:r>
              <a:rPr lang="bg-BG" dirty="0" smtClean="0"/>
              <a:t>Творци;</a:t>
            </a:r>
          </a:p>
          <a:p>
            <a:r>
              <a:rPr lang="bg-BG" dirty="0" smtClean="0"/>
              <a:t>Професионалисти в областта на културата;</a:t>
            </a:r>
          </a:p>
          <a:p>
            <a:r>
              <a:rPr lang="bg-BG" dirty="0" smtClean="0"/>
              <a:t>Предприемачи;</a:t>
            </a:r>
          </a:p>
          <a:p>
            <a:r>
              <a:rPr lang="bg-BG" dirty="0" smtClean="0"/>
              <a:t>Малцинствени/етнически групи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741445" cy="2877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160"/>
            <a:ext cx="2741444" cy="22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Допустими кандидати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Публични организации;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НПО</a:t>
            </a:r>
            <a:r>
              <a:rPr lang="bg-BG" dirty="0">
                <a:latin typeface="Cambria"/>
              </a:rPr>
              <a:t>*</a:t>
            </a:r>
            <a:r>
              <a:rPr lang="bg-BG" dirty="0" smtClean="0"/>
              <a:t> (ЮЛНЦ);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bg-BG" dirty="0" smtClean="0"/>
              <a:t>Музеи, галерии, библиотеки и читалища;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741445" cy="2877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160"/>
            <a:ext cx="2741444" cy="22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</TotalTime>
  <Words>814</Words>
  <Application>Microsoft Office PowerPoint</Application>
  <PresentationFormat>On-screen Show (16:9)</PresentationFormat>
  <Paragraphs>167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 Резултат 2 „Подобрен достъп до култура и изкуства“</vt:lpstr>
      <vt:lpstr>ОБЩА ИНФОРМАЦИЯ ЗА ПРОГРАМАТА</vt:lpstr>
      <vt:lpstr>PowerPoint Presentation</vt:lpstr>
      <vt:lpstr>Философия на Резултат 2</vt:lpstr>
      <vt:lpstr>PowerPoint Presentation</vt:lpstr>
      <vt:lpstr>Параметри на Поканата</vt:lpstr>
      <vt:lpstr>Тематични области</vt:lpstr>
      <vt:lpstr>Целеви групи</vt:lpstr>
      <vt:lpstr>Допустими кандидати</vt:lpstr>
      <vt:lpstr>Допустими партньори</vt:lpstr>
      <vt:lpstr>ДОПУСТИМИ ДЕЙНОСТИ</vt:lpstr>
      <vt:lpstr>Задължителни дейности</vt:lpstr>
      <vt:lpstr>Примерни допустими дейности</vt:lpstr>
      <vt:lpstr>Примерни допустими дейности</vt:lpstr>
      <vt:lpstr>ВАЖНО!</vt:lpstr>
      <vt:lpstr>Допустими разходи</vt:lpstr>
      <vt:lpstr>Допустими разходи (2)</vt:lpstr>
      <vt:lpstr>Индикатори</vt:lpstr>
      <vt:lpstr>Генериране на приходи</vt:lpstr>
      <vt:lpstr>СРОК ЗА КАНДИДАТСТВАНЕ</vt:lpstr>
      <vt:lpstr>   БЛАГОДАРИМ ВИ ЗА ВНИМАНИЕТО!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Julide Hamzova</cp:lastModifiedBy>
  <cp:revision>154</cp:revision>
  <dcterms:created xsi:type="dcterms:W3CDTF">2013-08-21T19:17:07Z</dcterms:created>
  <dcterms:modified xsi:type="dcterms:W3CDTF">2019-09-30T13:04:33Z</dcterms:modified>
</cp:coreProperties>
</file>